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20" r:id="rId3"/>
    <p:sldId id="321" r:id="rId4"/>
    <p:sldId id="322" r:id="rId5"/>
    <p:sldId id="323" r:id="rId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13" autoAdjust="0"/>
    <p:restoredTop sz="94660"/>
  </p:normalViewPr>
  <p:slideViewPr>
    <p:cSldViewPr snapToGrid="0">
      <p:cViewPr varScale="1">
        <p:scale>
          <a:sx n="58" d="100"/>
          <a:sy n="58" d="100"/>
        </p:scale>
        <p:origin x="96" y="13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6F823E-456A-4843-A245-4A6906272E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6DFCC09-76C1-49F1-8A28-DE7E171FEE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FA7B17E-9F0D-4D1B-8442-EA647BC4AC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BCF91F-9819-4EE4-B627-B60235F54E47}" type="datetimeFigureOut">
              <a:rPr lang="zh-CN" altLang="en-US" smtClean="0"/>
              <a:t>2020/3/27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917690E-FEE0-4289-8D6A-F1BBE7B00F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6FF0211-5087-45F4-9656-AB5FBD6BB8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7619F-0896-42FB-A2D6-6B56DDB7477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57545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09D30C-FD30-4A86-8835-0F035B7E6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20F679F-CD76-47C5-9691-273F985B83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DDE0228-6CCB-4A7E-9882-39624A9EB4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BCF91F-9819-4EE4-B627-B60235F54E47}" type="datetimeFigureOut">
              <a:rPr lang="zh-CN" altLang="en-US" smtClean="0"/>
              <a:t>2020/3/27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2A955BC-B726-450F-91F4-EA9F3015F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9E93AD3-8776-4095-801E-8B0D3EDF5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7619F-0896-42FB-A2D6-6B56DDB7477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25806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C95C9140-32C4-48D6-BFA3-DCEB34B760F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D654C75-D15F-4F25-B344-FE6ACFF899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DFF97C0-1DFD-4D25-B039-1EDB2C563B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BCF91F-9819-4EE4-B627-B60235F54E47}" type="datetimeFigureOut">
              <a:rPr lang="zh-CN" altLang="en-US" smtClean="0"/>
              <a:t>2020/3/27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3A5D1D8-76C8-40C2-A9C4-DBE3FA5866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9F260BB-65BE-4CCA-A745-E726B33C1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7619F-0896-42FB-A2D6-6B56DDB7477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76323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AFBCCDB-C479-4574-8962-D30C4A6238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96CDBF1-169E-483E-B8BE-9EF3BF869D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0C9E2BA-7582-44FD-901E-A13167574F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BCF91F-9819-4EE4-B627-B60235F54E47}" type="datetimeFigureOut">
              <a:rPr lang="zh-CN" altLang="en-US" smtClean="0"/>
              <a:t>2020/3/27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65609D4-7FF0-4BBF-B4BF-C5AA5C31D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7C61B57-E286-40C1-B35D-154A766DE5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7619F-0896-42FB-A2D6-6B56DDB7477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57245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BD3FB59-8DB7-46FA-BBB3-00491CB572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C74258C-DD4C-4DA5-9DE1-FF36E6056C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D77E6B4-9F44-4C56-9163-146F1DDA77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BCF91F-9819-4EE4-B627-B60235F54E47}" type="datetimeFigureOut">
              <a:rPr lang="zh-CN" altLang="en-US" smtClean="0"/>
              <a:t>2020/3/27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96F732D-4E52-4DE6-B1ED-D52D6902D3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9715E56-2DB0-4CF9-97BA-66B4D6F8F7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7619F-0896-42FB-A2D6-6B56DDB7477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59333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7C2EA0E-58C1-4BF9-BEBB-E16F45C71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6AA34C3-D149-4F03-99BB-B691B7C0AB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B47F157-B350-4236-A94D-553726C59E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A0BB412-1649-4CD3-A675-8D6593FE8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BCF91F-9819-4EE4-B627-B60235F54E47}" type="datetimeFigureOut">
              <a:rPr lang="zh-CN" altLang="en-US" smtClean="0"/>
              <a:t>2020/3/27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28BA248-0DFA-4212-BAB8-9C1F4D4427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A7A3A6B-3B07-411F-B439-9676443210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7619F-0896-42FB-A2D6-6B56DDB7477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76121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701FC9-59FF-430C-97CC-2C8F837A96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0C4E249-5242-4C01-958F-8A865807AE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1D8088D-902C-4752-947A-67D39D8790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A9F42C8-FABD-4E89-BB75-5AB41E680EB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1399DFED-1234-4C12-82C8-B65E47CC794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717B930C-CCBE-4E45-8B6F-3B2B2A857C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BCF91F-9819-4EE4-B627-B60235F54E47}" type="datetimeFigureOut">
              <a:rPr lang="zh-CN" altLang="en-US" smtClean="0"/>
              <a:t>2020/3/27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B65C0073-E392-4481-9D00-A97D1471F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B154041F-C41D-4298-B747-257FC596C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7619F-0896-42FB-A2D6-6B56DDB7477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15028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3525377-87DE-4D39-9F78-D5F8DAED02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82854AE-262B-42F8-B54B-DC7E4A464F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BCF91F-9819-4EE4-B627-B60235F54E47}" type="datetimeFigureOut">
              <a:rPr lang="zh-CN" altLang="en-US" smtClean="0"/>
              <a:t>2020/3/27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8393146-00FF-48D9-BD99-21A58323F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1942B3D-CCCF-4D10-B825-CCF3A5D7AC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7619F-0896-42FB-A2D6-6B56DDB7477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35527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45CC4944-BC36-4A05-8614-A2E96C5C9E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BCF91F-9819-4EE4-B627-B60235F54E47}" type="datetimeFigureOut">
              <a:rPr lang="zh-CN" altLang="en-US" smtClean="0"/>
              <a:t>2020/3/27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4D7F21B3-B71E-47CB-9614-ED9D5B7C05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59FDE64-4EB0-44A0-9799-D1BA15A9E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7619F-0896-42FB-A2D6-6B56DDB7477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23284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3AB774-0472-47ED-B721-00FF8FCE4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A4EDF7D-870B-4ED8-854B-3242A4F297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06F3D51-1D9A-4B11-BED6-90DAB211C4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C13D509-BA9A-4918-9451-40010CF6A2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BCF91F-9819-4EE4-B627-B60235F54E47}" type="datetimeFigureOut">
              <a:rPr lang="zh-CN" altLang="en-US" smtClean="0"/>
              <a:t>2020/3/27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EB381DE-E98C-4455-94BB-852629B1CE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D5BB08A-7680-4928-BBF1-66B4B62DE7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7619F-0896-42FB-A2D6-6B56DDB7477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15348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20BB8EB-BB09-4234-8CD6-BC727F649F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E13E1A11-B9A3-4F03-A196-808FFD07AD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A9EBA65-517C-48E1-945A-46A0A74845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0915934-57F0-4548-A472-8CEF20CB3C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BCF91F-9819-4EE4-B627-B60235F54E47}" type="datetimeFigureOut">
              <a:rPr lang="zh-CN" altLang="en-US" smtClean="0"/>
              <a:t>2020/3/27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FE0CAAC-128F-484E-B978-A00AD3DD99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D5A6C2A-0728-4606-8B3E-8467E2B34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7619F-0896-42FB-A2D6-6B56DDB7477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54215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CD47B3C8-B6E1-4925-8E14-79B91CAF72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5739C10-43C8-4C4A-B28B-410BB6F3A4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A5DFADB-1891-4F88-B950-F0490CFF7AE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BCF91F-9819-4EE4-B627-B60235F54E47}" type="datetimeFigureOut">
              <a:rPr lang="zh-CN" altLang="en-US" smtClean="0"/>
              <a:t>2020/3/27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417202A-EB36-4C16-A596-1F0963506A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3187F8-B05B-4076-B2D8-ABFBB1447A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87619F-0896-42FB-A2D6-6B56DDB7477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63652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doc.aldebaran.com/2-8/home_nao.html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tjark.cn/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tjark.cn/aboutus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bilibili.com/video/BV1VE411h7Zo/" TargetMode="External"/><Relationship Id="rId4" Type="http://schemas.openxmlformats.org/officeDocument/2006/relationships/hyperlink" Target="http://tjark.cn/file/Pepper/TJArk@Home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3E41824F-AC91-441A-8529-FCC6DC68EC98}"/>
              </a:ext>
            </a:extLst>
          </p:cNvPr>
          <p:cNvSpPr txBox="1"/>
          <p:nvPr/>
        </p:nvSpPr>
        <p:spPr>
          <a:xfrm>
            <a:off x="4986338" y="2307431"/>
            <a:ext cx="27494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/>
              <a:t>仿人机器人</a:t>
            </a:r>
          </a:p>
        </p:txBody>
      </p:sp>
    </p:spTree>
    <p:extLst>
      <p:ext uri="{BB962C8B-B14F-4D97-AF65-F5344CB8AC3E}">
        <p14:creationId xmlns:p14="http://schemas.microsoft.com/office/powerpoint/2010/main" val="40852101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文本框 40">
            <a:extLst>
              <a:ext uri="{FF2B5EF4-FFF2-40B4-BE49-F238E27FC236}">
                <a16:creationId xmlns:a16="http://schemas.microsoft.com/office/drawing/2014/main" id="{F2B4FCE7-9E21-4321-8826-A811E16B8B3A}"/>
              </a:ext>
            </a:extLst>
          </p:cNvPr>
          <p:cNvSpPr txBox="1"/>
          <p:nvPr/>
        </p:nvSpPr>
        <p:spPr>
          <a:xfrm>
            <a:off x="5362466" y="479425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仿人机器人</a:t>
            </a:r>
          </a:p>
        </p:txBody>
      </p:sp>
      <p:cxnSp>
        <p:nvCxnSpPr>
          <p:cNvPr id="49" name="直接连接符 48">
            <a:extLst>
              <a:ext uri="{FF2B5EF4-FFF2-40B4-BE49-F238E27FC236}">
                <a16:creationId xmlns:a16="http://schemas.microsoft.com/office/drawing/2014/main" id="{74692F58-63D8-42E9-A0C0-C9B3616FAC54}"/>
              </a:ext>
            </a:extLst>
          </p:cNvPr>
          <p:cNvCxnSpPr>
            <a:cxnSpLocks/>
          </p:cNvCxnSpPr>
          <p:nvPr/>
        </p:nvCxnSpPr>
        <p:spPr>
          <a:xfrm flipV="1">
            <a:off x="5376000" y="1089000"/>
            <a:ext cx="1440000" cy="3198"/>
          </a:xfrm>
          <a:prstGeom prst="line">
            <a:avLst/>
          </a:prstGeom>
          <a:ln w="63500" cmpd="thickThin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文本框 52">
            <a:extLst>
              <a:ext uri="{FF2B5EF4-FFF2-40B4-BE49-F238E27FC236}">
                <a16:creationId xmlns:a16="http://schemas.microsoft.com/office/drawing/2014/main" id="{92CB543D-7BF8-48AD-87EE-9B9BBB1FD2EB}"/>
              </a:ext>
            </a:extLst>
          </p:cNvPr>
          <p:cNvSpPr txBox="1"/>
          <p:nvPr/>
        </p:nvSpPr>
        <p:spPr>
          <a:xfrm>
            <a:off x="7617653" y="1082980"/>
            <a:ext cx="4040776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latin typeface="Times New Roman" panose="02020603050405020304" pitchFamily="18" charset="0"/>
                <a:ea typeface="微软雅黑" panose="020B0503020204020204" pitchFamily="34" charset="-122"/>
              </a:rPr>
              <a:t>科学问题</a:t>
            </a:r>
            <a:endParaRPr lang="en-US" altLang="zh-CN" sz="1400" dirty="0"/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1400" dirty="0"/>
              <a:t>有限计算资源机器上目标识别与语义分割</a:t>
            </a:r>
            <a:endParaRPr lang="en-US" altLang="zh-CN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/>
              <a:t>复杂路面上的鲁棒性稳定性仿生双足行走</a:t>
            </a:r>
            <a:endParaRPr lang="en-US" altLang="zh-CN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/>
              <a:t>机器人对人体动作的模仿学习</a:t>
            </a:r>
            <a:endParaRPr lang="en-US" altLang="zh-CN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/>
              <a:t>分布式协同控制与决策调度动态分配</a:t>
            </a:r>
            <a:endParaRPr lang="en-US" altLang="zh-CN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/>
              <a:t>自然语言对话与理解</a:t>
            </a:r>
            <a:endParaRPr lang="en-US" altLang="zh-CN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/>
              <a:t>小范围低精度传感器的建图与自主定位</a:t>
            </a:r>
            <a:endParaRPr lang="en-US" altLang="zh-CN" sz="1400" dirty="0"/>
          </a:p>
        </p:txBody>
      </p:sp>
      <p:pic>
        <p:nvPicPr>
          <p:cNvPr id="52" name="图片 51">
            <a:extLst>
              <a:ext uri="{FF2B5EF4-FFF2-40B4-BE49-F238E27FC236}">
                <a16:creationId xmlns:a16="http://schemas.microsoft.com/office/drawing/2014/main" id="{1CBB55F2-7C1C-4BD7-A820-F2DE27B82425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441634" y="1697691"/>
            <a:ext cx="738100" cy="754263"/>
          </a:xfrm>
          <a:prstGeom prst="rect">
            <a:avLst/>
          </a:prstGeom>
        </p:spPr>
      </p:pic>
      <p:sp>
        <p:nvSpPr>
          <p:cNvPr id="55" name="矩形 54">
            <a:extLst>
              <a:ext uri="{FF2B5EF4-FFF2-40B4-BE49-F238E27FC236}">
                <a16:creationId xmlns:a16="http://schemas.microsoft.com/office/drawing/2014/main" id="{5120C4D9-713B-4352-AC67-2214FBB133D2}"/>
              </a:ext>
            </a:extLst>
          </p:cNvPr>
          <p:cNvSpPr/>
          <p:nvPr/>
        </p:nvSpPr>
        <p:spPr>
          <a:xfrm>
            <a:off x="7617653" y="3910084"/>
            <a:ext cx="4255797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b="1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竞赛成绩</a:t>
            </a:r>
            <a:endParaRPr lang="en-US" altLang="zh-CN" sz="1600" b="1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prstClr val="black"/>
                </a:solidFill>
              </a:rPr>
              <a:t>NAO</a:t>
            </a:r>
            <a:r>
              <a:rPr lang="zh-CN" altLang="en-US" sz="1400" dirty="0">
                <a:solidFill>
                  <a:prstClr val="black"/>
                </a:solidFill>
              </a:rPr>
              <a:t>机器人连续七年获得全国冠军</a:t>
            </a:r>
            <a:endParaRPr lang="en-US" altLang="zh-CN" sz="1400" dirty="0">
              <a:solidFill>
                <a:prstClr val="black"/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prstClr val="black"/>
                </a:solidFill>
              </a:rPr>
              <a:t>NAO</a:t>
            </a:r>
            <a:r>
              <a:rPr lang="zh-CN" altLang="en-US" sz="1400" dirty="0">
                <a:solidFill>
                  <a:prstClr val="black"/>
                </a:solidFill>
              </a:rPr>
              <a:t>机器人于</a:t>
            </a:r>
            <a:r>
              <a:rPr lang="en-US" altLang="zh-CN" sz="1400" dirty="0">
                <a:solidFill>
                  <a:prstClr val="black"/>
                </a:solidFill>
              </a:rPr>
              <a:t>2018</a:t>
            </a:r>
            <a:r>
              <a:rPr lang="zh-CN" altLang="en-US" sz="1400" dirty="0">
                <a:solidFill>
                  <a:prstClr val="black"/>
                </a:solidFill>
              </a:rPr>
              <a:t>年获得</a:t>
            </a:r>
            <a:r>
              <a:rPr lang="en-US" altLang="zh-CN" sz="1400" dirty="0">
                <a:solidFill>
                  <a:prstClr val="black"/>
                </a:solidFill>
              </a:rPr>
              <a:t>RoboCup</a:t>
            </a:r>
            <a:r>
              <a:rPr lang="zh-CN" altLang="en-US" sz="1400" dirty="0">
                <a:solidFill>
                  <a:prstClr val="black"/>
                </a:solidFill>
              </a:rPr>
              <a:t>世界杯季军</a:t>
            </a:r>
            <a:endParaRPr lang="en-US" altLang="zh-CN" sz="1400" dirty="0">
              <a:solidFill>
                <a:prstClr val="black"/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prstClr val="black"/>
                </a:solidFill>
              </a:rPr>
              <a:t>Pepper</a:t>
            </a:r>
            <a:r>
              <a:rPr lang="zh-CN" altLang="en-US" sz="1400" dirty="0">
                <a:solidFill>
                  <a:prstClr val="black"/>
                </a:solidFill>
              </a:rPr>
              <a:t>机器人于</a:t>
            </a:r>
            <a:r>
              <a:rPr lang="en-US" altLang="zh-CN" sz="1400" dirty="0">
                <a:solidFill>
                  <a:prstClr val="black"/>
                </a:solidFill>
              </a:rPr>
              <a:t>2019</a:t>
            </a:r>
            <a:r>
              <a:rPr lang="zh-CN" altLang="en-US" sz="1400" dirty="0">
                <a:solidFill>
                  <a:prstClr val="black"/>
                </a:solidFill>
              </a:rPr>
              <a:t>年获全国冠军</a:t>
            </a:r>
            <a:endParaRPr lang="en-US" altLang="zh-CN" sz="1400" dirty="0">
              <a:solidFill>
                <a:prstClr val="black"/>
              </a:solidFill>
            </a:endParaRPr>
          </a:p>
        </p:txBody>
      </p:sp>
      <p:pic>
        <p:nvPicPr>
          <p:cNvPr id="54" name="图片 53">
            <a:extLst>
              <a:ext uri="{FF2B5EF4-FFF2-40B4-BE49-F238E27FC236}">
                <a16:creationId xmlns:a16="http://schemas.microsoft.com/office/drawing/2014/main" id="{1ECA4CC6-5659-4C51-A213-4F0E5F11FAD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451728" y="3967352"/>
            <a:ext cx="734074" cy="697106"/>
          </a:xfrm>
          <a:prstGeom prst="rect">
            <a:avLst/>
          </a:prstGeom>
        </p:spPr>
      </p:pic>
      <p:pic>
        <p:nvPicPr>
          <p:cNvPr id="57" name="图片 56">
            <a:extLst>
              <a:ext uri="{FF2B5EF4-FFF2-40B4-BE49-F238E27FC236}">
                <a16:creationId xmlns:a16="http://schemas.microsoft.com/office/drawing/2014/main" id="{C99267C7-6C22-465B-8D42-717BB071AE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466863" y="5163763"/>
            <a:ext cx="712871" cy="712871"/>
          </a:xfrm>
          <a:prstGeom prst="rect">
            <a:avLst/>
          </a:prstGeom>
        </p:spPr>
      </p:pic>
      <p:sp>
        <p:nvSpPr>
          <p:cNvPr id="59" name="矩形 58">
            <a:extLst>
              <a:ext uri="{FF2B5EF4-FFF2-40B4-BE49-F238E27FC236}">
                <a16:creationId xmlns:a16="http://schemas.microsoft.com/office/drawing/2014/main" id="{1D3CDB85-5FA3-4102-8DE0-CBF341A3A508}"/>
              </a:ext>
            </a:extLst>
          </p:cNvPr>
          <p:cNvSpPr/>
          <p:nvPr/>
        </p:nvSpPr>
        <p:spPr>
          <a:xfrm>
            <a:off x="7617653" y="2927419"/>
            <a:ext cx="3891742" cy="8463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b="1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应用场景</a:t>
            </a:r>
            <a:endParaRPr lang="en-US" altLang="zh-CN" sz="1600" b="1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1400" dirty="0"/>
              <a:t>RoboCup</a:t>
            </a:r>
            <a:r>
              <a:rPr lang="zh-CN" altLang="en-US" sz="1400" dirty="0"/>
              <a:t>机器人世界杯、中国机器人大赛</a:t>
            </a:r>
            <a:endParaRPr lang="en-US" altLang="zh-CN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/>
              <a:t>双足机器人接了大赛</a:t>
            </a:r>
            <a:endParaRPr lang="en-US" altLang="zh-CN" sz="1400" dirty="0"/>
          </a:p>
        </p:txBody>
      </p:sp>
      <p:pic>
        <p:nvPicPr>
          <p:cNvPr id="58" name="图片 57">
            <a:extLst>
              <a:ext uri="{FF2B5EF4-FFF2-40B4-BE49-F238E27FC236}">
                <a16:creationId xmlns:a16="http://schemas.microsoft.com/office/drawing/2014/main" id="{20CAB952-8008-4C1B-A59A-3903694912C4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456768" y="2870885"/>
            <a:ext cx="707831" cy="697106"/>
          </a:xfrm>
          <a:prstGeom prst="rect">
            <a:avLst/>
          </a:prstGeom>
        </p:spPr>
      </p:pic>
      <p:sp>
        <p:nvSpPr>
          <p:cNvPr id="60" name="矩形 59">
            <a:extLst>
              <a:ext uri="{FF2B5EF4-FFF2-40B4-BE49-F238E27FC236}">
                <a16:creationId xmlns:a16="http://schemas.microsoft.com/office/drawing/2014/main" id="{E43D38A7-A0BC-48D1-A938-15BFD6BE3EBC}"/>
              </a:ext>
            </a:extLst>
          </p:cNvPr>
          <p:cNvSpPr/>
          <p:nvPr/>
        </p:nvSpPr>
        <p:spPr>
          <a:xfrm>
            <a:off x="7617653" y="5108192"/>
            <a:ext cx="4040776" cy="12772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b="1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社会影响</a:t>
            </a:r>
            <a:endParaRPr lang="en-US" altLang="zh-CN" sz="1600" b="1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prstClr val="black"/>
                </a:solidFill>
              </a:rPr>
              <a:t>每年培养</a:t>
            </a:r>
            <a:r>
              <a:rPr lang="en-US" altLang="zh-CN" sz="1400" dirty="0">
                <a:solidFill>
                  <a:prstClr val="black"/>
                </a:solidFill>
              </a:rPr>
              <a:t>20</a:t>
            </a:r>
            <a:r>
              <a:rPr lang="zh-CN" altLang="en-US" sz="1400" dirty="0">
                <a:solidFill>
                  <a:prstClr val="black"/>
                </a:solidFill>
              </a:rPr>
              <a:t>余名本科生和</a:t>
            </a:r>
            <a:r>
              <a:rPr lang="en-US" altLang="zh-CN" sz="1400" dirty="0">
                <a:solidFill>
                  <a:prstClr val="black"/>
                </a:solidFill>
              </a:rPr>
              <a:t>5-8</a:t>
            </a:r>
            <a:r>
              <a:rPr lang="zh-CN" altLang="en-US" sz="1400" dirty="0">
                <a:solidFill>
                  <a:prstClr val="black"/>
                </a:solidFill>
              </a:rPr>
              <a:t>名研究生</a:t>
            </a:r>
            <a:endParaRPr lang="en-US" altLang="zh-CN" sz="1400" dirty="0">
              <a:solidFill>
                <a:prstClr val="black"/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prstClr val="black"/>
                </a:solidFill>
              </a:rPr>
              <a:t>协助组织</a:t>
            </a:r>
            <a:r>
              <a:rPr lang="en-US" altLang="zh-CN" sz="1400" dirty="0">
                <a:solidFill>
                  <a:prstClr val="black"/>
                </a:solidFill>
              </a:rPr>
              <a:t>RoboCup</a:t>
            </a:r>
            <a:r>
              <a:rPr lang="zh-CN" altLang="en-US" sz="1400" dirty="0">
                <a:solidFill>
                  <a:prstClr val="black"/>
                </a:solidFill>
              </a:rPr>
              <a:t>中国赛、国际赛并对其进行技术支持</a:t>
            </a:r>
            <a:endParaRPr lang="en-US" altLang="zh-CN" sz="1400" dirty="0">
              <a:solidFill>
                <a:prstClr val="black"/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prstClr val="black"/>
                </a:solidFill>
              </a:rPr>
              <a:t>为中小学生进行机器人及人工智能方向的科普</a:t>
            </a:r>
            <a:endParaRPr lang="en-US" altLang="zh-CN" sz="1400" dirty="0">
              <a:solidFill>
                <a:prstClr val="black"/>
              </a:solidFill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57B31E10-B179-4109-B7B4-7BDE41A6899E}"/>
              </a:ext>
            </a:extLst>
          </p:cNvPr>
          <p:cNvSpPr/>
          <p:nvPr/>
        </p:nvSpPr>
        <p:spPr>
          <a:xfrm>
            <a:off x="0" y="313509"/>
            <a:ext cx="2370822" cy="548640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开发与应用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965BC94F-D533-49A8-A9AA-8FA152B12816}"/>
              </a:ext>
            </a:extLst>
          </p:cNvPr>
          <p:cNvGrpSpPr/>
          <p:nvPr/>
        </p:nvGrpSpPr>
        <p:grpSpPr>
          <a:xfrm>
            <a:off x="2055861" y="5347357"/>
            <a:ext cx="2295909" cy="360000"/>
            <a:chOff x="2010822" y="5771610"/>
            <a:chExt cx="2295909" cy="360000"/>
          </a:xfrm>
        </p:grpSpPr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8D42B159-0D73-4CF8-B1B9-8209D426331F}"/>
                </a:ext>
              </a:extLst>
            </p:cNvPr>
            <p:cNvGrpSpPr/>
            <p:nvPr/>
          </p:nvGrpSpPr>
          <p:grpSpPr>
            <a:xfrm>
              <a:off x="2010822" y="5771610"/>
              <a:ext cx="360000" cy="360000"/>
              <a:chOff x="5935884" y="3259040"/>
              <a:chExt cx="3808191" cy="3279872"/>
            </a:xfrm>
          </p:grpSpPr>
          <p:pic>
            <p:nvPicPr>
              <p:cNvPr id="17" name="图片 16">
                <a:extLst>
                  <a:ext uri="{FF2B5EF4-FFF2-40B4-BE49-F238E27FC236}">
                    <a16:creationId xmlns:a16="http://schemas.microsoft.com/office/drawing/2014/main" id="{4E189CBC-5C98-4B05-920D-964734AE09C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935884" y="4889513"/>
                <a:ext cx="3808191" cy="1649399"/>
              </a:xfrm>
              <a:prstGeom prst="rect">
                <a:avLst/>
              </a:prstGeom>
            </p:spPr>
          </p:pic>
          <p:pic>
            <p:nvPicPr>
              <p:cNvPr id="19" name="图片 18">
                <a:extLst>
                  <a:ext uri="{FF2B5EF4-FFF2-40B4-BE49-F238E27FC236}">
                    <a16:creationId xmlns:a16="http://schemas.microsoft.com/office/drawing/2014/main" id="{7AC6F94A-AD7A-4C5C-B946-88A027FC03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999459" y="3259040"/>
                <a:ext cx="1744616" cy="1565022"/>
              </a:xfrm>
              <a:prstGeom prst="rect">
                <a:avLst/>
              </a:prstGeom>
            </p:spPr>
          </p:pic>
          <p:pic>
            <p:nvPicPr>
              <p:cNvPr id="20" name="图片 19">
                <a:extLst>
                  <a:ext uri="{FF2B5EF4-FFF2-40B4-BE49-F238E27FC236}">
                    <a16:creationId xmlns:a16="http://schemas.microsoft.com/office/drawing/2014/main" id="{67DD9487-6E9A-4A9F-B74B-29AE75B294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935884" y="3271499"/>
                <a:ext cx="1949159" cy="1552563"/>
              </a:xfrm>
              <a:prstGeom prst="rect">
                <a:avLst/>
              </a:prstGeom>
            </p:spPr>
          </p:pic>
        </p:grpSp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9EF01062-2268-4CA1-9FC3-4A6DC579426B}"/>
                </a:ext>
              </a:extLst>
            </p:cNvPr>
            <p:cNvGrpSpPr/>
            <p:nvPr/>
          </p:nvGrpSpPr>
          <p:grpSpPr>
            <a:xfrm>
              <a:off x="2656125" y="5771610"/>
              <a:ext cx="360000" cy="360000"/>
              <a:chOff x="777216" y="3966017"/>
              <a:chExt cx="4183108" cy="2696918"/>
            </a:xfrm>
          </p:grpSpPr>
          <p:pic>
            <p:nvPicPr>
              <p:cNvPr id="22" name="图片 21">
                <a:extLst>
                  <a:ext uri="{FF2B5EF4-FFF2-40B4-BE49-F238E27FC236}">
                    <a16:creationId xmlns:a16="http://schemas.microsoft.com/office/drawing/2014/main" id="{D1460ABC-2D02-4D42-8681-3BF3336F59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77216" y="3966017"/>
                <a:ext cx="1952126" cy="1376098"/>
              </a:xfrm>
              <a:prstGeom prst="rect">
                <a:avLst/>
              </a:prstGeom>
            </p:spPr>
          </p:pic>
          <p:pic>
            <p:nvPicPr>
              <p:cNvPr id="23" name="图片 22">
                <a:extLst>
                  <a:ext uri="{FF2B5EF4-FFF2-40B4-BE49-F238E27FC236}">
                    <a16:creationId xmlns:a16="http://schemas.microsoft.com/office/drawing/2014/main" id="{4E39BC2F-CF8F-4786-BA50-C15AE3210A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850725" y="3973628"/>
                <a:ext cx="2109599" cy="1376098"/>
              </a:xfrm>
              <a:prstGeom prst="rect">
                <a:avLst/>
              </a:prstGeom>
            </p:spPr>
          </p:pic>
          <p:pic>
            <p:nvPicPr>
              <p:cNvPr id="24" name="图片 23">
                <a:extLst>
                  <a:ext uri="{FF2B5EF4-FFF2-40B4-BE49-F238E27FC236}">
                    <a16:creationId xmlns:a16="http://schemas.microsoft.com/office/drawing/2014/main" id="{0FFF7565-128A-48A7-B890-ACCEBDE8841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/>
              <a:srcRect r="54725"/>
              <a:stretch/>
            </p:blipFill>
            <p:spPr>
              <a:xfrm>
                <a:off x="777216" y="5428013"/>
                <a:ext cx="1952126" cy="1234922"/>
              </a:xfrm>
              <a:prstGeom prst="rect">
                <a:avLst/>
              </a:prstGeom>
            </p:spPr>
          </p:pic>
          <p:pic>
            <p:nvPicPr>
              <p:cNvPr id="25" name="图片 24">
                <a:extLst>
                  <a:ext uri="{FF2B5EF4-FFF2-40B4-BE49-F238E27FC236}">
                    <a16:creationId xmlns:a16="http://schemas.microsoft.com/office/drawing/2014/main" id="{A215CD20-0D03-4EEB-98F3-B714D97A999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/>
              <a:srcRect l="54511"/>
              <a:stretch/>
            </p:blipFill>
            <p:spPr>
              <a:xfrm>
                <a:off x="2850725" y="5428013"/>
                <a:ext cx="2109599" cy="1234922"/>
              </a:xfrm>
              <a:prstGeom prst="rect">
                <a:avLst/>
              </a:prstGeom>
            </p:spPr>
          </p:pic>
        </p:grpSp>
        <p:pic>
          <p:nvPicPr>
            <p:cNvPr id="26" name="图片 25">
              <a:extLst>
                <a:ext uri="{FF2B5EF4-FFF2-40B4-BE49-F238E27FC236}">
                  <a16:creationId xmlns:a16="http://schemas.microsoft.com/office/drawing/2014/main" id="{B71B094B-7057-4F61-9E4F-C3CB21C21B48}"/>
                </a:ext>
              </a:extLst>
            </p:cNvPr>
            <p:cNvPicPr>
              <a:picLocks/>
            </p:cNvPicPr>
            <p:nvPr/>
          </p:nvPicPr>
          <p:blipFill rotWithShape="1">
            <a:blip r:embed="rId1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439" b="2846"/>
            <a:stretch/>
          </p:blipFill>
          <p:spPr>
            <a:xfrm>
              <a:off x="3301428" y="5771610"/>
              <a:ext cx="360000" cy="360000"/>
            </a:xfrm>
            <a:prstGeom prst="rect">
              <a:avLst/>
            </a:prstGeom>
          </p:spPr>
        </p:pic>
        <p:pic>
          <p:nvPicPr>
            <p:cNvPr id="27" name="图片 26">
              <a:extLst>
                <a:ext uri="{FF2B5EF4-FFF2-40B4-BE49-F238E27FC236}">
                  <a16:creationId xmlns:a16="http://schemas.microsoft.com/office/drawing/2014/main" id="{BBE534C7-A83B-4FF6-8E05-DBE48D45952E}"/>
                </a:ext>
              </a:extLst>
            </p:cNvPr>
            <p:cNvPicPr>
              <a:picLocks/>
            </p:cNvPicPr>
            <p:nvPr/>
          </p:nvPicPr>
          <p:blipFill>
            <a:blip r:embed="rId1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46731" y="5771610"/>
              <a:ext cx="360000" cy="360000"/>
            </a:xfrm>
            <a:prstGeom prst="rect">
              <a:avLst/>
            </a:prstGeom>
          </p:spPr>
        </p:pic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BF793072-C66D-451B-812B-91C99E94044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967" y="1912323"/>
            <a:ext cx="5562600" cy="32385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3E0F5CCD-A67E-41FE-B9D0-C000F051F6A3}"/>
              </a:ext>
            </a:extLst>
          </p:cNvPr>
          <p:cNvSpPr txBox="1"/>
          <p:nvPr/>
        </p:nvSpPr>
        <p:spPr>
          <a:xfrm>
            <a:off x="414824" y="1586076"/>
            <a:ext cx="20409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/>
              <a:t>旁边再放一张</a:t>
            </a:r>
            <a:r>
              <a:rPr lang="en-US" altLang="zh-CN" sz="1200" dirty="0"/>
              <a:t>Pepper</a:t>
            </a:r>
            <a:r>
              <a:rPr lang="zh-CN" altLang="en-US" sz="1200" dirty="0"/>
              <a:t>机器人</a:t>
            </a:r>
          </a:p>
        </p:txBody>
      </p:sp>
    </p:spTree>
    <p:extLst>
      <p:ext uri="{BB962C8B-B14F-4D97-AF65-F5344CB8AC3E}">
        <p14:creationId xmlns:p14="http://schemas.microsoft.com/office/powerpoint/2010/main" val="23651717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文本框 40">
            <a:extLst>
              <a:ext uri="{FF2B5EF4-FFF2-40B4-BE49-F238E27FC236}">
                <a16:creationId xmlns:a16="http://schemas.microsoft.com/office/drawing/2014/main" id="{F2B4FCE7-9E21-4321-8826-A811E16B8B3A}"/>
              </a:ext>
            </a:extLst>
          </p:cNvPr>
          <p:cNvSpPr txBox="1"/>
          <p:nvPr/>
        </p:nvSpPr>
        <p:spPr>
          <a:xfrm>
            <a:off x="5736767" y="479425"/>
            <a:ext cx="7184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Nao</a:t>
            </a:r>
            <a:endParaRPr lang="zh-CN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9" name="直接连接符 48">
            <a:extLst>
              <a:ext uri="{FF2B5EF4-FFF2-40B4-BE49-F238E27FC236}">
                <a16:creationId xmlns:a16="http://schemas.microsoft.com/office/drawing/2014/main" id="{74692F58-63D8-42E9-A0C0-C9B3616FAC54}"/>
              </a:ext>
            </a:extLst>
          </p:cNvPr>
          <p:cNvCxnSpPr>
            <a:cxnSpLocks/>
          </p:cNvCxnSpPr>
          <p:nvPr/>
        </p:nvCxnSpPr>
        <p:spPr>
          <a:xfrm flipV="1">
            <a:off x="5376000" y="1089000"/>
            <a:ext cx="1440000" cy="3198"/>
          </a:xfrm>
          <a:prstGeom prst="line">
            <a:avLst/>
          </a:prstGeom>
          <a:ln w="63500" cmpd="thickThin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>
            <a:extLst>
              <a:ext uri="{FF2B5EF4-FFF2-40B4-BE49-F238E27FC236}">
                <a16:creationId xmlns:a16="http://schemas.microsoft.com/office/drawing/2014/main" id="{57B31E10-B179-4109-B7B4-7BDE41A6899E}"/>
              </a:ext>
            </a:extLst>
          </p:cNvPr>
          <p:cNvSpPr/>
          <p:nvPr/>
        </p:nvSpPr>
        <p:spPr>
          <a:xfrm>
            <a:off x="0" y="313509"/>
            <a:ext cx="2370822" cy="548640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开发与应用</a:t>
            </a:r>
          </a:p>
        </p:txBody>
      </p:sp>
      <p:pic>
        <p:nvPicPr>
          <p:cNvPr id="5" name="图片 4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55"/>
          <a:stretch/>
        </p:blipFill>
        <p:spPr bwMode="auto">
          <a:xfrm>
            <a:off x="1031528" y="1529541"/>
            <a:ext cx="4079542" cy="460557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矩形 1"/>
          <p:cNvSpPr/>
          <p:nvPr/>
        </p:nvSpPr>
        <p:spPr>
          <a:xfrm>
            <a:off x="5975136" y="1984988"/>
            <a:ext cx="520366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技术参数网页文档</a:t>
            </a:r>
            <a:r>
              <a:rPr lang="en-US" altLang="zh-CN" dirty="0" smtClean="0"/>
              <a:t>(</a:t>
            </a:r>
            <a:r>
              <a:rPr lang="zh-CN" altLang="en-US" dirty="0" smtClean="0"/>
              <a:t>或参见 </a:t>
            </a:r>
            <a:r>
              <a:rPr lang="en-US" altLang="zh-CN" dirty="0" err="1" smtClean="0"/>
              <a:t>nao</a:t>
            </a:r>
            <a:r>
              <a:rPr lang="zh-CN" altLang="en-US" dirty="0"/>
              <a:t>机器人参数</a:t>
            </a:r>
            <a:r>
              <a:rPr lang="en-US" altLang="zh-CN" dirty="0"/>
              <a:t>.</a:t>
            </a:r>
            <a:r>
              <a:rPr lang="en-US" altLang="zh-CN" dirty="0" err="1"/>
              <a:t>docx</a:t>
            </a:r>
            <a:r>
              <a:rPr lang="en-US" altLang="zh-CN" dirty="0"/>
              <a:t>)</a:t>
            </a:r>
            <a:r>
              <a:rPr lang="zh-CN" altLang="en-US" dirty="0" smtClean="0"/>
              <a:t>：</a:t>
            </a:r>
            <a:endParaRPr lang="en-US" altLang="zh-CN" dirty="0" smtClean="0">
              <a:hlinkClick r:id="rId3"/>
            </a:endParaRPr>
          </a:p>
          <a:p>
            <a:r>
              <a:rPr lang="en-US" altLang="zh-CN" dirty="0" smtClean="0">
                <a:hlinkClick r:id="rId3"/>
              </a:rPr>
              <a:t>http</a:t>
            </a:r>
            <a:r>
              <a:rPr lang="en-US" altLang="zh-CN" dirty="0">
                <a:hlinkClick r:id="rId3"/>
              </a:rPr>
              <a:t>://doc.aldebaran.com/2-8/home_nao.html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306545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文本框 40">
            <a:extLst>
              <a:ext uri="{FF2B5EF4-FFF2-40B4-BE49-F238E27FC236}">
                <a16:creationId xmlns:a16="http://schemas.microsoft.com/office/drawing/2014/main" id="{F2B4FCE7-9E21-4321-8826-A811E16B8B3A}"/>
              </a:ext>
            </a:extLst>
          </p:cNvPr>
          <p:cNvSpPr txBox="1"/>
          <p:nvPr/>
        </p:nvSpPr>
        <p:spPr>
          <a:xfrm>
            <a:off x="5736767" y="479425"/>
            <a:ext cx="7184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Nao</a:t>
            </a:r>
            <a:endParaRPr lang="zh-CN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9" name="直接连接符 48">
            <a:extLst>
              <a:ext uri="{FF2B5EF4-FFF2-40B4-BE49-F238E27FC236}">
                <a16:creationId xmlns:a16="http://schemas.microsoft.com/office/drawing/2014/main" id="{74692F58-63D8-42E9-A0C0-C9B3616FAC54}"/>
              </a:ext>
            </a:extLst>
          </p:cNvPr>
          <p:cNvCxnSpPr>
            <a:cxnSpLocks/>
          </p:cNvCxnSpPr>
          <p:nvPr/>
        </p:nvCxnSpPr>
        <p:spPr>
          <a:xfrm flipV="1">
            <a:off x="5376000" y="1089000"/>
            <a:ext cx="1440000" cy="3198"/>
          </a:xfrm>
          <a:prstGeom prst="line">
            <a:avLst/>
          </a:prstGeom>
          <a:ln w="63500" cmpd="thickThin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>
            <a:extLst>
              <a:ext uri="{FF2B5EF4-FFF2-40B4-BE49-F238E27FC236}">
                <a16:creationId xmlns:a16="http://schemas.microsoft.com/office/drawing/2014/main" id="{57B31E10-B179-4109-B7B4-7BDE41A6899E}"/>
              </a:ext>
            </a:extLst>
          </p:cNvPr>
          <p:cNvSpPr/>
          <p:nvPr/>
        </p:nvSpPr>
        <p:spPr>
          <a:xfrm>
            <a:off x="0" y="313509"/>
            <a:ext cx="2370822" cy="548640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开发与应用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/>
          <a:srcRect l="426" t="6492" r="982" b="4325"/>
          <a:stretch/>
        </p:blipFill>
        <p:spPr>
          <a:xfrm>
            <a:off x="349134" y="1554480"/>
            <a:ext cx="8005157" cy="4073238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8636925" y="1737360"/>
            <a:ext cx="347472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/>
              <a:t>TJArk</a:t>
            </a:r>
            <a:r>
              <a:rPr lang="zh-CN" altLang="en-US" dirty="0" smtClean="0"/>
              <a:t>主页：</a:t>
            </a:r>
            <a:r>
              <a:rPr lang="en-US" altLang="zh-CN" dirty="0">
                <a:hlinkClick r:id="rId3"/>
              </a:rPr>
              <a:t>http://tjark.cn/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err="1" smtClean="0"/>
              <a:t>TJArk</a:t>
            </a:r>
            <a:r>
              <a:rPr lang="zh-CN" altLang="en-US" dirty="0" smtClean="0"/>
              <a:t>是同济大学参加</a:t>
            </a:r>
            <a:r>
              <a:rPr lang="en-US" altLang="zh-CN" dirty="0" smtClean="0"/>
              <a:t>RoboCup</a:t>
            </a:r>
            <a:r>
              <a:rPr lang="zh-CN" altLang="en-US" dirty="0" smtClean="0"/>
              <a:t>比赛的队伍。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宣传视频：</a:t>
            </a:r>
            <a:r>
              <a:rPr lang="en-US" altLang="zh-CN" dirty="0">
                <a:hlinkClick r:id="rId4"/>
              </a:rPr>
              <a:t>http://tjark.cn/aboutus/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682037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文本框 40">
            <a:extLst>
              <a:ext uri="{FF2B5EF4-FFF2-40B4-BE49-F238E27FC236}">
                <a16:creationId xmlns:a16="http://schemas.microsoft.com/office/drawing/2014/main" id="{F2B4FCE7-9E21-4321-8826-A811E16B8B3A}"/>
              </a:ext>
            </a:extLst>
          </p:cNvPr>
          <p:cNvSpPr txBox="1"/>
          <p:nvPr/>
        </p:nvSpPr>
        <p:spPr>
          <a:xfrm>
            <a:off x="5548670" y="479425"/>
            <a:ext cx="10946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Pepper</a:t>
            </a:r>
            <a:endParaRPr lang="zh-CN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9" name="直接连接符 48">
            <a:extLst>
              <a:ext uri="{FF2B5EF4-FFF2-40B4-BE49-F238E27FC236}">
                <a16:creationId xmlns:a16="http://schemas.microsoft.com/office/drawing/2014/main" id="{74692F58-63D8-42E9-A0C0-C9B3616FAC54}"/>
              </a:ext>
            </a:extLst>
          </p:cNvPr>
          <p:cNvCxnSpPr>
            <a:cxnSpLocks/>
          </p:cNvCxnSpPr>
          <p:nvPr/>
        </p:nvCxnSpPr>
        <p:spPr>
          <a:xfrm flipV="1">
            <a:off x="5376000" y="1089000"/>
            <a:ext cx="1440000" cy="3198"/>
          </a:xfrm>
          <a:prstGeom prst="line">
            <a:avLst/>
          </a:prstGeom>
          <a:ln w="63500" cmpd="thickThin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>
            <a:extLst>
              <a:ext uri="{FF2B5EF4-FFF2-40B4-BE49-F238E27FC236}">
                <a16:creationId xmlns:a16="http://schemas.microsoft.com/office/drawing/2014/main" id="{57B31E10-B179-4109-B7B4-7BDE41A6899E}"/>
              </a:ext>
            </a:extLst>
          </p:cNvPr>
          <p:cNvSpPr/>
          <p:nvPr/>
        </p:nvSpPr>
        <p:spPr>
          <a:xfrm>
            <a:off x="0" y="313509"/>
            <a:ext cx="2370822" cy="548640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开发与应用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06847"/>
            <a:ext cx="4733405" cy="3155603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15884" y="5469775"/>
            <a:ext cx="2515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补充第二页</a:t>
            </a:r>
            <a:r>
              <a:rPr lang="en-US" altLang="zh-CN" dirty="0" smtClean="0"/>
              <a:t>pepper</a:t>
            </a:r>
            <a:r>
              <a:rPr lang="zh-CN" altLang="en-US" dirty="0" smtClean="0"/>
              <a:t>照片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2CB543D-7BF8-48AD-87EE-9B9BBB1FD2EB}"/>
              </a:ext>
            </a:extLst>
          </p:cNvPr>
          <p:cNvSpPr txBox="1"/>
          <p:nvPr/>
        </p:nvSpPr>
        <p:spPr>
          <a:xfrm>
            <a:off x="5905232" y="1581744"/>
            <a:ext cx="4040776" cy="1215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latin typeface="Times New Roman" panose="02020603050405020304" pitchFamily="18" charset="0"/>
                <a:ea typeface="微软雅黑" panose="020B0503020204020204" pitchFamily="34" charset="-122"/>
              </a:rPr>
              <a:t>科学问题</a:t>
            </a:r>
            <a:endParaRPr lang="en-US" altLang="zh-CN" sz="1400" dirty="0"/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1400" dirty="0" smtClean="0"/>
              <a:t>视觉定位与导航</a:t>
            </a:r>
            <a:endParaRPr lang="en-US" altLang="zh-CN" sz="1400" dirty="0" smtClean="0"/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1400" dirty="0" smtClean="0"/>
              <a:t>图像拼接与人体姿态识别</a:t>
            </a:r>
            <a:endParaRPr lang="en-US" altLang="zh-CN" sz="1400" dirty="0" smtClean="0"/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1400" dirty="0" smtClean="0"/>
              <a:t>用户交互设计</a:t>
            </a:r>
            <a:endParaRPr lang="en-US" altLang="zh-CN" sz="14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D3CDB85-5FA3-4102-8DE0-CBF341A3A508}"/>
              </a:ext>
            </a:extLst>
          </p:cNvPr>
          <p:cNvSpPr/>
          <p:nvPr/>
        </p:nvSpPr>
        <p:spPr>
          <a:xfrm>
            <a:off x="5905232" y="3287007"/>
            <a:ext cx="3891742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b="1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应用</a:t>
            </a:r>
            <a:r>
              <a:rPr lang="zh-CN" altLang="en-US" sz="1600" b="1" dirty="0" smtClean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场景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sz="1400" dirty="0" smtClean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5232" y="3678076"/>
            <a:ext cx="5348913" cy="1134077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5905232" y="4798564"/>
            <a:ext cx="4833374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介绍页：</a:t>
            </a:r>
            <a:endParaRPr lang="en-US" altLang="zh-CN" dirty="0" smtClean="0">
              <a:hlinkClick r:id="rId4"/>
            </a:endParaRPr>
          </a:p>
          <a:p>
            <a:r>
              <a:rPr lang="en-US" altLang="zh-CN" dirty="0" smtClean="0">
                <a:hlinkClick r:id="rId4"/>
              </a:rPr>
              <a:t>http</a:t>
            </a:r>
            <a:r>
              <a:rPr lang="en-US" altLang="zh-CN" dirty="0">
                <a:hlinkClick r:id="rId4"/>
              </a:rPr>
              <a:t>://tjark.cn/file/Pepper/TJArk@Home</a:t>
            </a:r>
            <a:r>
              <a:rPr lang="en-US" altLang="zh-CN" dirty="0" smtClean="0">
                <a:hlinkClick r:id="rId4"/>
              </a:rPr>
              <a:t>/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视频宣传：</a:t>
            </a:r>
            <a:endParaRPr lang="en-US" altLang="zh-CN" dirty="0" smtClean="0"/>
          </a:p>
          <a:p>
            <a:r>
              <a:rPr lang="en-US" altLang="zh-CN" dirty="0">
                <a:hlinkClick r:id="rId5"/>
              </a:rPr>
              <a:t>https://www.bilibili.com/video/BV1VE411h7Zo</a:t>
            </a:r>
            <a:r>
              <a:rPr lang="en-US" altLang="zh-CN" dirty="0"/>
              <a:t>/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279409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567</TotalTime>
  <Words>226</Words>
  <Application>Microsoft Office PowerPoint</Application>
  <PresentationFormat>宽屏</PresentationFormat>
  <Paragraphs>46</Paragraphs>
  <Slides>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</vt:i4>
      </vt:variant>
    </vt:vector>
  </HeadingPairs>
  <TitlesOfParts>
    <vt:vector size="12" baseType="lpstr">
      <vt:lpstr>等线</vt:lpstr>
      <vt:lpstr>等线 Light</vt:lpstr>
      <vt:lpstr>黑体</vt:lpstr>
      <vt:lpstr>微软雅黑</vt:lpstr>
      <vt:lpstr>Arial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李 树</dc:creator>
  <cp:lastModifiedBy>徐 子晗</cp:lastModifiedBy>
  <cp:revision>10</cp:revision>
  <dcterms:created xsi:type="dcterms:W3CDTF">2020-03-26T12:34:18Z</dcterms:created>
  <dcterms:modified xsi:type="dcterms:W3CDTF">2020-03-27T16:20:19Z</dcterms:modified>
</cp:coreProperties>
</file>